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Single cell protein (SCP)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Nelson </a:t>
            </a:r>
            <a:r>
              <a:rPr lang="en-US" dirty="0" err="1" smtClean="0"/>
              <a:t>Xess</a:t>
            </a:r>
            <a:endParaRPr lang="en-US" dirty="0" smtClean="0"/>
          </a:p>
          <a:p>
            <a:r>
              <a:rPr lang="en-US" dirty="0" smtClean="0"/>
              <a:t>Assistant Professor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715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Single </a:t>
            </a:r>
            <a:r>
              <a:rPr lang="en-US" dirty="0" smtClean="0"/>
              <a:t>cell protein (SCP) refers to dead, dry cells of microorganisms, such as yeast, fungi, bacteria and </a:t>
            </a:r>
            <a:r>
              <a:rPr lang="en-US" dirty="0" smtClean="0"/>
              <a:t>algae. </a:t>
            </a:r>
          </a:p>
          <a:p>
            <a:pPr algn="just"/>
            <a:r>
              <a:rPr lang="en-US" dirty="0" smtClean="0"/>
              <a:t>These </a:t>
            </a:r>
            <a:r>
              <a:rPr lang="en-US" dirty="0" smtClean="0"/>
              <a:t>microorganisms grow on various carbon sources for their protein </a:t>
            </a:r>
            <a:r>
              <a:rPr lang="en-US" dirty="0" smtClean="0"/>
              <a:t>content. </a:t>
            </a:r>
          </a:p>
          <a:p>
            <a:pPr algn="just"/>
            <a:r>
              <a:rPr lang="en-US" dirty="0" smtClean="0"/>
              <a:t> The </a:t>
            </a:r>
            <a:r>
              <a:rPr lang="en-US" dirty="0" smtClean="0"/>
              <a:t>term, ‘single cell protein’ was firstly used by Carol Wilson in 1967 by replacing the less aesthetic terminology, ‘petro protein’ , ‘microbial protein</a:t>
            </a:r>
            <a:r>
              <a:rPr lang="en-US" dirty="0" smtClean="0"/>
              <a:t>’.</a:t>
            </a:r>
          </a:p>
          <a:p>
            <a:pPr algn="just"/>
            <a:r>
              <a:rPr lang="en-US" dirty="0" smtClean="0"/>
              <a:t> The </a:t>
            </a:r>
            <a:r>
              <a:rPr lang="en-US" dirty="0" smtClean="0"/>
              <a:t>majority of microorganisms used are unicellular, the protein content from them is called , ‘single cell protein</a:t>
            </a:r>
            <a:r>
              <a:rPr lang="en-US" dirty="0" smtClean="0"/>
              <a:t>’.</a:t>
            </a:r>
          </a:p>
          <a:p>
            <a:pPr algn="just"/>
            <a:r>
              <a:rPr lang="en-US" dirty="0" smtClean="0"/>
              <a:t>B</a:t>
            </a:r>
            <a:r>
              <a:rPr lang="en-US" dirty="0" smtClean="0"/>
              <a:t>ecause </a:t>
            </a:r>
            <a:r>
              <a:rPr lang="en-US" dirty="0" smtClean="0"/>
              <a:t>of its superior nutritional quality </a:t>
            </a:r>
            <a:r>
              <a:rPr lang="en-US" dirty="0" smtClean="0"/>
              <a:t>in </a:t>
            </a:r>
            <a:r>
              <a:rPr lang="en-US" dirty="0" smtClean="0"/>
              <a:t>terms of protein content and a very good supplement for animal feed, yeast is mostly chosen for </a:t>
            </a:r>
            <a:r>
              <a:rPr lang="en-US" dirty="0" smtClean="0"/>
              <a:t>SCP. </a:t>
            </a:r>
          </a:p>
          <a:p>
            <a:pPr algn="just"/>
            <a:r>
              <a:rPr lang="en-US" dirty="0" smtClean="0"/>
              <a:t>SCP </a:t>
            </a:r>
            <a:r>
              <a:rPr lang="en-US" dirty="0" smtClean="0"/>
              <a:t>do contain contents, such as vitamins, fats and minerals etc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Protein </a:t>
            </a:r>
            <a:r>
              <a:rPr lang="en-US" dirty="0" smtClean="0"/>
              <a:t>shortage in the </a:t>
            </a:r>
            <a:r>
              <a:rPr lang="en-US" dirty="0" err="1" smtClean="0"/>
              <a:t>Thirld</a:t>
            </a:r>
            <a:r>
              <a:rPr lang="en-US" dirty="0" smtClean="0"/>
              <a:t> World nations prompted in the cultivation of SCP on large scale which resulted in the development of SCP technology for livestock and human </a:t>
            </a:r>
            <a:r>
              <a:rPr lang="en-US" dirty="0" smtClean="0"/>
              <a:t>consumption. </a:t>
            </a:r>
          </a:p>
          <a:p>
            <a:pPr algn="just"/>
            <a:r>
              <a:rPr lang="en-US" dirty="0" smtClean="0"/>
              <a:t> It </a:t>
            </a:r>
            <a:r>
              <a:rPr lang="en-US" dirty="0" smtClean="0"/>
              <a:t>is estimated that SCP </a:t>
            </a:r>
            <a:r>
              <a:rPr lang="en-US" dirty="0" err="1" smtClean="0"/>
              <a:t>fermenters</a:t>
            </a:r>
            <a:r>
              <a:rPr lang="en-US" dirty="0" smtClean="0"/>
              <a:t> covering one third of a square mile can provide 10% of the World’s protein </a:t>
            </a:r>
            <a:r>
              <a:rPr lang="en-US" dirty="0" smtClean="0"/>
              <a:t>requirement.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 for microbial production of </a:t>
            </a:r>
            <a:r>
              <a:rPr lang="en-US" dirty="0" err="1" smtClean="0"/>
              <a:t>scp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is an idea to solve global food scarcity </a:t>
            </a:r>
            <a:endParaRPr lang="en-US" dirty="0" smtClean="0"/>
          </a:p>
          <a:p>
            <a:r>
              <a:rPr lang="en-US" dirty="0" smtClean="0"/>
              <a:t>SCP </a:t>
            </a:r>
            <a:r>
              <a:rPr lang="en-US" dirty="0" smtClean="0"/>
              <a:t>can give relief to the agriculture sector which uses large area for production of protein </a:t>
            </a:r>
            <a:r>
              <a:rPr lang="en-US" dirty="0" smtClean="0"/>
              <a:t>crops</a:t>
            </a:r>
          </a:p>
          <a:p>
            <a:r>
              <a:rPr lang="en-US" dirty="0" smtClean="0"/>
              <a:t>production </a:t>
            </a:r>
            <a:r>
              <a:rPr lang="en-US" dirty="0" smtClean="0"/>
              <a:t>per unit area in the agriculture sector is low, </a:t>
            </a:r>
            <a:endParaRPr lang="en-US" dirty="0" smtClean="0"/>
          </a:p>
          <a:p>
            <a:r>
              <a:rPr lang="en-US" dirty="0" smtClean="0"/>
              <a:t>10</a:t>
            </a:r>
            <a:r>
              <a:rPr lang="en-US" dirty="0" smtClean="0"/>
              <a:t>% of the World’s protein requirement can be met by SCP technology by using only one third of a square mile for SCP production </a:t>
            </a:r>
            <a:endParaRPr lang="en-US" dirty="0" smtClean="0"/>
          </a:p>
          <a:p>
            <a:r>
              <a:rPr lang="en-US" dirty="0" smtClean="0"/>
              <a:t>climatic </a:t>
            </a:r>
            <a:r>
              <a:rPr lang="en-US" dirty="0" smtClean="0"/>
              <a:t>factor effects agriculture, whereas SCP technology is not affected by climate </a:t>
            </a:r>
            <a:endParaRPr lang="en-US" dirty="0" smtClean="0"/>
          </a:p>
          <a:p>
            <a:r>
              <a:rPr lang="en-US" dirty="0" smtClean="0"/>
              <a:t>scenario </a:t>
            </a:r>
            <a:r>
              <a:rPr lang="en-US" dirty="0" smtClean="0"/>
              <a:t>is also not so encouraging for animal protein too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SCP has many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high </a:t>
            </a:r>
            <a:r>
              <a:rPr lang="en-US" dirty="0" smtClean="0"/>
              <a:t>protein content </a:t>
            </a:r>
            <a:endParaRPr lang="en-US" dirty="0" smtClean="0"/>
          </a:p>
          <a:p>
            <a:r>
              <a:rPr lang="en-US" dirty="0" smtClean="0"/>
              <a:t>contains </a:t>
            </a:r>
            <a:r>
              <a:rPr lang="en-US" dirty="0" smtClean="0"/>
              <a:t>all the essential amino acids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 smtClean="0"/>
              <a:t>microorganisms are highly rich in vitamins 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 smtClean="0"/>
              <a:t>ratio of surface area to volume </a:t>
            </a:r>
            <a:endParaRPr lang="en-US" dirty="0" smtClean="0"/>
          </a:p>
          <a:p>
            <a:r>
              <a:rPr lang="en-US" dirty="0" smtClean="0"/>
              <a:t>small </a:t>
            </a:r>
            <a:r>
              <a:rPr lang="en-US" dirty="0" smtClean="0"/>
              <a:t>doubling time 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 smtClean="0"/>
              <a:t>growth rate </a:t>
            </a:r>
            <a:endParaRPr lang="en-US" dirty="0" smtClean="0"/>
          </a:p>
          <a:p>
            <a:r>
              <a:rPr lang="en-US" dirty="0" smtClean="0"/>
              <a:t>flexibility </a:t>
            </a:r>
            <a:r>
              <a:rPr lang="en-US" dirty="0" smtClean="0"/>
              <a:t>in the use of substrate </a:t>
            </a:r>
            <a:endParaRPr lang="en-US" dirty="0" smtClean="0"/>
          </a:p>
          <a:p>
            <a:r>
              <a:rPr lang="en-US" dirty="0" smtClean="0"/>
              <a:t>independence </a:t>
            </a:r>
            <a:r>
              <a:rPr lang="en-US" dirty="0" smtClean="0"/>
              <a:t>of cultivable land and climate </a:t>
            </a:r>
            <a:endParaRPr lang="en-US" dirty="0" smtClean="0"/>
          </a:p>
          <a:p>
            <a:r>
              <a:rPr lang="en-US" dirty="0" smtClean="0"/>
              <a:t>works </a:t>
            </a:r>
            <a:r>
              <a:rPr lang="en-US" dirty="0" smtClean="0"/>
              <a:t>on continuous basis </a:t>
            </a:r>
            <a:endParaRPr lang="en-US" dirty="0" smtClean="0"/>
          </a:p>
          <a:p>
            <a:r>
              <a:rPr lang="en-US" dirty="0" smtClean="0"/>
              <a:t>eco-friendly </a:t>
            </a:r>
          </a:p>
          <a:p>
            <a:r>
              <a:rPr lang="en-US" dirty="0" smtClean="0"/>
              <a:t>cost </a:t>
            </a:r>
            <a:r>
              <a:rPr lang="en-US" dirty="0" smtClean="0"/>
              <a:t>effective </a:t>
            </a:r>
            <a:endParaRPr lang="en-US" dirty="0" smtClean="0"/>
          </a:p>
          <a:p>
            <a:r>
              <a:rPr lang="en-US" dirty="0" smtClean="0"/>
              <a:t>energy </a:t>
            </a:r>
            <a:r>
              <a:rPr lang="en-US" dirty="0" smtClean="0"/>
              <a:t>efficient </a:t>
            </a:r>
            <a:endParaRPr lang="en-US" dirty="0" smtClean="0"/>
          </a:p>
          <a:p>
            <a:r>
              <a:rPr lang="en-US" dirty="0" smtClean="0"/>
              <a:t>can </a:t>
            </a:r>
            <a:r>
              <a:rPr lang="en-US" dirty="0" smtClean="0"/>
              <a:t>also be genetically controlled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10207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The microorganisms used in single-cell protein production should have the following properties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/>
              <a:t>microorganisms, such as algae, fungi, protozoa and bacteria are used for production of </a:t>
            </a:r>
            <a:r>
              <a:rPr lang="en-US" sz="1600" dirty="0" smtClean="0"/>
              <a:t>SCP</a:t>
            </a:r>
          </a:p>
          <a:p>
            <a:pPr algn="just"/>
            <a:r>
              <a:rPr lang="en-US" sz="1600" dirty="0" smtClean="0"/>
              <a:t>the basis for their selection are</a:t>
            </a:r>
            <a:r>
              <a:rPr lang="en-US" sz="1600" dirty="0" smtClean="0"/>
              <a:t>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 smtClean="0"/>
              <a:t>ability </a:t>
            </a:r>
            <a:r>
              <a:rPr lang="en-US" sz="1600" dirty="0" smtClean="0"/>
              <a:t>to utilize carbon and nitrogen sources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moderate </a:t>
            </a:r>
            <a:r>
              <a:rPr lang="en-US" sz="1600" dirty="0" smtClean="0"/>
              <a:t>growth conditions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 smtClean="0"/>
              <a:t>tolerance to pH, temperature, and mineral </a:t>
            </a:r>
            <a:r>
              <a:rPr lang="en-US" sz="1600" dirty="0" smtClean="0"/>
              <a:t>concentrations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 smtClean="0"/>
              <a:t>resistance against viral infection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 smtClean="0"/>
              <a:t>non-toxicity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 smtClean="0"/>
              <a:t>non-</a:t>
            </a:r>
            <a:r>
              <a:rPr lang="en-US" sz="1600" dirty="0" err="1" smtClean="0"/>
              <a:t>pathogenicity</a:t>
            </a:r>
            <a:r>
              <a:rPr lang="en-US" sz="1600" dirty="0" smtClean="0"/>
              <a:t>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acceptable </a:t>
            </a:r>
            <a:r>
              <a:rPr lang="en-US" sz="1600" dirty="0" smtClean="0"/>
              <a:t>nutritive value of cell mass </a:t>
            </a:r>
          </a:p>
          <a:p>
            <a:pPr algn="just"/>
            <a:r>
              <a:rPr lang="en-US" sz="1600" dirty="0" smtClean="0"/>
              <a:t>among </a:t>
            </a:r>
            <a:r>
              <a:rPr lang="en-US" sz="1600" dirty="0" smtClean="0"/>
              <a:t>algae, </a:t>
            </a:r>
            <a:r>
              <a:rPr lang="en-US" sz="1600" dirty="0" err="1" smtClean="0"/>
              <a:t>Spirulina</a:t>
            </a:r>
            <a:r>
              <a:rPr lang="en-US" sz="1600" dirty="0" smtClean="0"/>
              <a:t> is used most extensively </a:t>
            </a:r>
            <a:endParaRPr lang="en-US" sz="1600" dirty="0" smtClean="0"/>
          </a:p>
          <a:p>
            <a:pPr algn="just"/>
            <a:r>
              <a:rPr lang="en-US" sz="1600" dirty="0" smtClean="0"/>
              <a:t>biomass </a:t>
            </a:r>
            <a:r>
              <a:rPr lang="en-US" sz="1600" dirty="0" smtClean="0"/>
              <a:t>from Chlorella, </a:t>
            </a:r>
            <a:r>
              <a:rPr lang="en-US" sz="1600" dirty="0" err="1" smtClean="0"/>
              <a:t>Senedesmus</a:t>
            </a:r>
            <a:r>
              <a:rPr lang="en-US" sz="1600" dirty="0" smtClean="0"/>
              <a:t> and </a:t>
            </a:r>
            <a:r>
              <a:rPr lang="en-US" sz="1600" dirty="0" err="1" smtClean="0"/>
              <a:t>Dunalliella</a:t>
            </a:r>
            <a:r>
              <a:rPr lang="en-US" sz="1600" dirty="0" smtClean="0"/>
              <a:t> used on large scale </a:t>
            </a:r>
            <a:endParaRPr lang="en-US" sz="1600" dirty="0" smtClean="0"/>
          </a:p>
          <a:p>
            <a:pPr algn="just"/>
            <a:r>
              <a:rPr lang="en-US" sz="1600" dirty="0" smtClean="0"/>
              <a:t>main </a:t>
            </a:r>
            <a:r>
              <a:rPr lang="en-US" sz="1600" dirty="0" smtClean="0"/>
              <a:t>problems for SCP from algae are their foul odor and tastelessness </a:t>
            </a:r>
            <a:endParaRPr lang="en-US" sz="1600" dirty="0" smtClean="0"/>
          </a:p>
          <a:p>
            <a:pPr algn="just"/>
            <a:r>
              <a:rPr lang="en-US" sz="1600" dirty="0" smtClean="0"/>
              <a:t>fungi </a:t>
            </a:r>
            <a:r>
              <a:rPr lang="en-US" sz="1600" dirty="0" smtClean="0"/>
              <a:t>species, such as </a:t>
            </a:r>
            <a:r>
              <a:rPr lang="en-US" sz="1600" dirty="0" err="1" smtClean="0"/>
              <a:t>Spergillus</a:t>
            </a:r>
            <a:r>
              <a:rPr lang="en-US" sz="1600" dirty="0" smtClean="0"/>
              <a:t>, </a:t>
            </a:r>
            <a:r>
              <a:rPr lang="en-US" sz="1600" dirty="0" err="1" smtClean="0"/>
              <a:t>Fusarium</a:t>
            </a:r>
            <a:r>
              <a:rPr lang="en-US" sz="1600" dirty="0" smtClean="0"/>
              <a:t>, Candida, </a:t>
            </a:r>
            <a:r>
              <a:rPr lang="en-US" sz="1600" dirty="0" err="1" smtClean="0"/>
              <a:t>Chaetomium</a:t>
            </a:r>
            <a:r>
              <a:rPr lang="en-US" sz="1600" dirty="0" smtClean="0"/>
              <a:t>, </a:t>
            </a:r>
            <a:r>
              <a:rPr lang="en-US" sz="1600" dirty="0" err="1" smtClean="0"/>
              <a:t>Trihoderma</a:t>
            </a:r>
            <a:r>
              <a:rPr lang="en-US" sz="1600" dirty="0" smtClean="0"/>
              <a:t>, </a:t>
            </a:r>
            <a:r>
              <a:rPr lang="en-US" sz="1600" dirty="0" err="1" smtClean="0"/>
              <a:t>Penicillium</a:t>
            </a:r>
            <a:r>
              <a:rPr lang="en-US" sz="1600" dirty="0" smtClean="0"/>
              <a:t> etc are good candidates for SCP production, due to: </a:t>
            </a:r>
            <a:endParaRPr lang="en-US" sz="16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 wide </a:t>
            </a:r>
            <a:r>
              <a:rPr lang="en-US" sz="1600" dirty="0" smtClean="0"/>
              <a:t>range of substrate utilization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1600" dirty="0" smtClean="0"/>
              <a:t>ability </a:t>
            </a:r>
            <a:r>
              <a:rPr lang="en-US" sz="1600" dirty="0" smtClean="0"/>
              <a:t>to withstand </a:t>
            </a:r>
            <a:r>
              <a:rPr lang="en-US" sz="1600" dirty="0" err="1" smtClean="0"/>
              <a:t>abiotic</a:t>
            </a:r>
            <a:r>
              <a:rPr lang="en-US" sz="1600" dirty="0" smtClean="0"/>
              <a:t> conditions </a:t>
            </a:r>
            <a:endParaRPr lang="en-US" sz="1600" dirty="0" smtClean="0"/>
          </a:p>
          <a:p>
            <a:pPr algn="just"/>
            <a:r>
              <a:rPr lang="en-US" sz="1600" dirty="0" smtClean="0"/>
              <a:t>bacteria</a:t>
            </a:r>
            <a:r>
              <a:rPr lang="en-US" sz="1600" dirty="0" smtClean="0"/>
              <a:t>, such as Bacillus, Lactobacillus, Pseudomonas, </a:t>
            </a:r>
            <a:r>
              <a:rPr lang="en-US" sz="1600" dirty="0" err="1" smtClean="0"/>
              <a:t>Aesonomas</a:t>
            </a:r>
            <a:r>
              <a:rPr lang="en-US" sz="1600" dirty="0" smtClean="0"/>
              <a:t> are used for SCP but the success is not so encouraging </a:t>
            </a:r>
            <a:endParaRPr lang="en-US" sz="1600" dirty="0" smtClean="0"/>
          </a:p>
          <a:p>
            <a:pPr algn="just"/>
            <a:r>
              <a:rPr lang="en-US" sz="1600" dirty="0" smtClean="0"/>
              <a:t>mixed </a:t>
            </a:r>
            <a:r>
              <a:rPr lang="en-US" sz="1600" dirty="0" smtClean="0"/>
              <a:t>cultures have shown better results with respect to stability and resistance to contamination 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History of Single Cell Protein (SCP)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536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Single cell protein (SCP)</vt:lpstr>
      <vt:lpstr>Introduction </vt:lpstr>
      <vt:lpstr>Need for microbial production of scp</vt:lpstr>
      <vt:lpstr>SCP has many advantages</vt:lpstr>
      <vt:lpstr>The microorganisms used in single-cell protein production should have the following properties</vt:lpstr>
      <vt:lpstr>History of Single Cell Protein (SCP)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cell protein (SCP)</dc:title>
  <dc:creator>ISKY</dc:creator>
  <cp:lastModifiedBy>ISKY</cp:lastModifiedBy>
  <cp:revision>3</cp:revision>
  <dcterms:created xsi:type="dcterms:W3CDTF">2006-08-16T00:00:00Z</dcterms:created>
  <dcterms:modified xsi:type="dcterms:W3CDTF">2023-11-21T07:20:41Z</dcterms:modified>
</cp:coreProperties>
</file>